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408" r:id="rId3"/>
    <p:sldId id="409" r:id="rId4"/>
    <p:sldId id="410" r:id="rId5"/>
    <p:sldId id="411" r:id="rId6"/>
    <p:sldId id="412" r:id="rId7"/>
    <p:sldId id="420" r:id="rId8"/>
    <p:sldId id="389" r:id="rId9"/>
    <p:sldId id="428" r:id="rId10"/>
    <p:sldId id="421" r:id="rId11"/>
    <p:sldId id="390" r:id="rId12"/>
    <p:sldId id="423" r:id="rId13"/>
    <p:sldId id="400" r:id="rId14"/>
    <p:sldId id="418" r:id="rId15"/>
    <p:sldId id="403" r:id="rId16"/>
    <p:sldId id="424" r:id="rId17"/>
    <p:sldId id="404" r:id="rId18"/>
    <p:sldId id="425" r:id="rId19"/>
    <p:sldId id="426" r:id="rId20"/>
    <p:sldId id="406" r:id="rId21"/>
    <p:sldId id="427" r:id="rId22"/>
    <p:sldId id="407" r:id="rId23"/>
    <p:sldId id="397" r:id="rId24"/>
    <p:sldId id="417" r:id="rId25"/>
    <p:sldId id="416" r:id="rId26"/>
  </p:sldIdLst>
  <p:sldSz cx="9144000" cy="6858000" type="screen4x3"/>
  <p:notesSz cx="6858000" cy="9144000"/>
  <p:defaultTextStyle>
    <a:lvl1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1pPr>
    <a:lvl2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2pPr>
    <a:lvl3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3pPr>
    <a:lvl4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4pPr>
    <a:lvl5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5pPr>
    <a:lvl6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6pPr>
    <a:lvl7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7pPr>
    <a:lvl8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8pPr>
    <a:lvl9pPr>
      <a:defRPr sz="2400">
        <a:solidFill>
          <a:srgbClr val="4A5558"/>
        </a:solidFill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FDEDE"/>
          </a:solidFill>
        </a:fill>
      </a:tcStyle>
    </a:wholeTbl>
    <a:band2H>
      <a:tcTxStyle/>
      <a:tcStyle>
        <a:tcBdr/>
        <a:fill>
          <a:solidFill>
            <a:srgbClr val="EFEFE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F9E9C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F9E9C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F9E9C"/>
          </a:solidFill>
        </a:fill>
      </a:tcStyle>
    </a:firstRow>
  </a:tblStyle>
  <a:tblStyle styleId="{C7B018BB-80A7-4F77-B60F-C8B233D01FF8}" styleName="">
    <a:tblBg/>
    <a:wholeTbl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FDEDE"/>
          </a:solidFill>
        </a:fill>
      </a:tcStyle>
    </a:wholeTbl>
    <a:band2H>
      <a:tcTxStyle/>
      <a:tcStyle>
        <a:tcBdr/>
        <a:fill>
          <a:solidFill>
            <a:srgbClr val="EFEFE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F9E9C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F9E9C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F9E9C"/>
          </a:solidFill>
        </a:fill>
      </a:tcStyle>
    </a:firstRow>
  </a:tblStyle>
  <a:tblStyle styleId="{EEE7283C-3CF3-47DC-8721-378D4A62B228}" styleName="">
    <a:tblBg/>
    <a:wholeTbl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BDBDB"/>
          </a:solidFill>
        </a:fill>
      </a:tcStyle>
    </a:wholeTbl>
    <a:band2H>
      <a:tcTxStyle/>
      <a:tcStyle>
        <a:tcBdr/>
        <a:fill>
          <a:solidFill>
            <a:srgbClr val="EEEEEE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8F8F8F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8F8F8F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8F8F8F"/>
          </a:solidFill>
        </a:fill>
      </a:tcStyle>
    </a:firstRow>
  </a:tblStyle>
  <a:tblStyle styleId="{CF821DB8-F4EB-4A41-A1BA-3FCAFE7338EE}" styleName="">
    <a:tblBg/>
    <a:wholeTbl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D0CD"/>
          </a:solidFill>
        </a:fill>
      </a:tcStyle>
    </a:wholeTbl>
    <a:band2H>
      <a:tcTxStyle/>
      <a:tcStyle>
        <a:tcBdr/>
        <a:fill>
          <a:solidFill>
            <a:srgbClr val="E6E9E8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5641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5641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5641"/>
          </a:solidFill>
        </a:fill>
      </a:tcStyle>
    </a:firstRow>
  </a:tblStyle>
  <a:tblStyle styleId="{33BA23B1-9221-436E-865A-0063620EA4FD}" styleName="">
    <a:tblBg/>
    <a:wholeTbl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9E9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F9E9C"/>
          </a:solidFill>
        </a:fill>
      </a:tcStyle>
    </a:firstCol>
    <a:lastRow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A5558"/>
              </a:solidFill>
              <a:prstDash val="solid"/>
              <a:bevel/>
            </a:ln>
          </a:top>
          <a:bottom>
            <a:ln w="25400" cap="flat">
              <a:solidFill>
                <a:srgbClr val="4A5558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A5558"/>
              </a:solidFill>
              <a:prstDash val="solid"/>
              <a:bevel/>
            </a:ln>
          </a:top>
          <a:bottom>
            <a:ln w="25400" cap="flat">
              <a:solidFill>
                <a:srgbClr val="4A5558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F9E9C"/>
          </a:solidFill>
        </a:fill>
      </a:tcStyle>
    </a:firstRow>
  </a:tblStyle>
  <a:tblStyle styleId="{2708684C-4D16-4618-839F-0558EEFCDFE6}" styleName="">
    <a:tblBg/>
    <a:wholeTbl>
      <a:tcTxStyle b="on" i="on">
        <a:fontRef idx="minor">
          <a:srgbClr val="4A5558"/>
        </a:fontRef>
        <a:srgbClr val="4A5558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ED0D0"/>
          </a:solidFill>
        </a:fill>
      </a:tcStyle>
    </a:wholeTbl>
    <a:band2H>
      <a:tcTxStyle/>
      <a:tcStyle>
        <a:tcBdr/>
        <a:fill>
          <a:solidFill>
            <a:srgbClr val="E8E9E9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A5558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A5558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A5558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0883"/>
    <p:restoredTop sz="94259"/>
  </p:normalViewPr>
  <p:slideViewPr>
    <p:cSldViewPr snapToGrid="0" snapToObjects="1">
      <p:cViewPr varScale="1">
        <p:scale>
          <a:sx n="86" d="100"/>
          <a:sy n="86" d="100"/>
        </p:scale>
        <p:origin x="448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1" name="Shape 3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94132622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403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736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598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02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283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821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0023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396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267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796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059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711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370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725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945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506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/>
        </p:nvSpPr>
        <p:spPr>
          <a:xfrm>
            <a:off x="0" y="0"/>
            <a:ext cx="762000" cy="6324600"/>
          </a:xfrm>
          <a:prstGeom prst="rect">
            <a:avLst/>
          </a:prstGeom>
          <a:solidFill>
            <a:srgbClr val="5BADA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18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761998" y="0"/>
            <a:ext cx="3178" cy="632460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0" y="6324600"/>
            <a:ext cx="5867400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pic>
        <p:nvPicPr>
          <p:cNvPr id="15" name="image2.png" descr="nirs_logo_cmyk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5867400"/>
            <a:ext cx="2357439" cy="547688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xfrm>
            <a:off x="8915400" y="6657291"/>
            <a:ext cx="228600" cy="17281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ctr">
              <a:defRPr sz="1200" b="1">
                <a:solidFill>
                  <a:srgbClr val="7777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1371600" y="-1"/>
            <a:ext cx="7772400" cy="2286002"/>
          </a:xfrm>
          <a:prstGeom prst="rect">
            <a:avLst/>
          </a:prstGeom>
          <a:solidFill>
            <a:srgbClr val="E7EAEA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18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pic>
        <p:nvPicPr>
          <p:cNvPr id="25" name="image3.png" descr="nirs_logo_cmyk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5257800"/>
            <a:ext cx="4191000" cy="1397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hape 26"/>
          <p:cNvSpPr/>
          <p:nvPr/>
        </p:nvSpPr>
        <p:spPr>
          <a:xfrm>
            <a:off x="0" y="0"/>
            <a:ext cx="1371600" cy="6858000"/>
          </a:xfrm>
          <a:prstGeom prst="rect">
            <a:avLst/>
          </a:prstGeom>
          <a:solidFill>
            <a:srgbClr val="5BADA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18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7" name="Shape 27"/>
          <p:cNvSpPr/>
          <p:nvPr/>
        </p:nvSpPr>
        <p:spPr>
          <a:xfrm>
            <a:off x="1370011" y="0"/>
            <a:ext cx="1590" cy="6858001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371600" y="6172200"/>
            <a:ext cx="3124200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9" name="Shape 29"/>
          <p:cNvSpPr/>
          <p:nvPr/>
        </p:nvSpPr>
        <p:spPr>
          <a:xfrm>
            <a:off x="1371600" y="2286000"/>
            <a:ext cx="77724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0"/>
            <a:ext cx="1371600" cy="6858000"/>
          </a:xfrm>
          <a:prstGeom prst="rect">
            <a:avLst/>
          </a:prstGeom>
          <a:solidFill>
            <a:srgbClr val="5BADA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18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1370011" y="0"/>
            <a:ext cx="1590" cy="6858001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pic>
        <p:nvPicPr>
          <p:cNvPr id="4" name="image1.jpeg" descr="cropped version 3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7000" y="1371599"/>
            <a:ext cx="5286375" cy="399415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5"/>
          <p:cNvSpPr/>
          <p:nvPr/>
        </p:nvSpPr>
        <p:spPr>
          <a:xfrm>
            <a:off x="1462087" y="5378448"/>
            <a:ext cx="7696201" cy="8840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rPr>
              <a:t>William Fornia, FSA, Pension Trustee Advisors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rPr>
              <a:t>Nari Rhee, PhD, NIRS / University of California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rPr>
              <a:t>November 25, 2014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297612" y="2286000"/>
            <a:ext cx="1905002" cy="1143000"/>
            <a:chOff x="0" y="0"/>
            <a:chExt cx="1905000" cy="1143000"/>
          </a:xfrm>
        </p:grpSpPr>
        <p:sp>
          <p:nvSpPr>
            <p:cNvPr id="6" name="Shape 6"/>
            <p:cNvSpPr/>
            <p:nvPr/>
          </p:nvSpPr>
          <p:spPr>
            <a:xfrm>
              <a:off x="0" y="0"/>
              <a:ext cx="1905001" cy="1143000"/>
            </a:xfrm>
            <a:prstGeom prst="roundRect">
              <a:avLst>
                <a:gd name="adj" fmla="val 16667"/>
              </a:avLst>
            </a:prstGeom>
            <a:solidFill>
              <a:srgbClr val="9F9E9C"/>
            </a:solidFill>
            <a:ln w="9525" cap="flat">
              <a:solidFill>
                <a:srgbClr val="4A555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" name="Shape 7"/>
            <p:cNvSpPr/>
            <p:nvPr/>
          </p:nvSpPr>
          <p:spPr>
            <a:xfrm>
              <a:off x="55774" y="55773"/>
              <a:ext cx="1793453" cy="617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4A5558"/>
                  </a:solidFill>
                </a:rPr>
                <a:t>Need to Update Picture</a:t>
              </a:r>
            </a:p>
          </p:txBody>
        </p:sp>
      </p:grpSp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914400" y="304800"/>
            <a:ext cx="7924800" cy="175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007258"/>
                </a:solidFill>
              </a:rPr>
              <a:t>Title Text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7924800" cy="480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4A5558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4A5558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4A5558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4A5558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4A5558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transition spd="med"/>
  <p:txStyles>
    <p:titleStyle>
      <a:lvl1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1pPr>
      <a:lvl2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2pPr>
      <a:lvl3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3pPr>
      <a:lvl4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4pPr>
      <a:lvl5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5pPr>
      <a:lvl6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6pPr>
      <a:lvl7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7pPr>
      <a:lvl8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8pPr>
      <a:lvl9pPr>
        <a:defRPr sz="4000">
          <a:solidFill>
            <a:srgbClr val="007258"/>
          </a:solidFill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600"/>
        </a:spcBef>
        <a:buSzPct val="100000"/>
        <a:buChar char="»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1pPr>
      <a:lvl2pPr marL="790575" indent="-333375">
        <a:spcBef>
          <a:spcPts val="600"/>
        </a:spcBef>
        <a:buSzPct val="100000"/>
        <a:buChar char="–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2pPr>
      <a:lvl3pPr marL="1270000" indent="-355600">
        <a:spcBef>
          <a:spcPts val="600"/>
        </a:spcBef>
        <a:buSzPct val="100000"/>
        <a:buChar char="•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3pPr>
      <a:lvl4pPr marL="1828800" indent="-457200">
        <a:spcBef>
          <a:spcPts val="600"/>
        </a:spcBef>
        <a:buSzPct val="100000"/>
        <a:buChar char="–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4pPr>
      <a:lvl5pPr marL="2184400" indent="-355600">
        <a:spcBef>
          <a:spcPts val="600"/>
        </a:spcBef>
        <a:buSzPct val="100000"/>
        <a:buChar char="»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5pPr>
      <a:lvl6pPr marL="2641600" indent="-355600">
        <a:spcBef>
          <a:spcPts val="600"/>
        </a:spcBef>
        <a:buSzPct val="100000"/>
        <a:buChar char="•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6pPr>
      <a:lvl7pPr marL="3098800" indent="-355600">
        <a:spcBef>
          <a:spcPts val="600"/>
        </a:spcBef>
        <a:buSzPct val="100000"/>
        <a:buChar char="•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7pPr>
      <a:lvl8pPr marL="3556000" indent="-355600">
        <a:spcBef>
          <a:spcPts val="600"/>
        </a:spcBef>
        <a:buSzPct val="100000"/>
        <a:buChar char="•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8pPr>
      <a:lvl9pPr marL="4013200" indent="-355600">
        <a:spcBef>
          <a:spcPts val="600"/>
        </a:spcBef>
        <a:buSzPct val="100000"/>
        <a:buChar char="•"/>
        <a:defRPr sz="2800">
          <a:solidFill>
            <a:srgbClr val="4A5558"/>
          </a:solidFill>
          <a:latin typeface="Arial"/>
          <a:ea typeface="Arial"/>
          <a:cs typeface="Arial"/>
          <a:sym typeface="Aria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7.tiff"/><Relationship Id="rId5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20.tiff"/><Relationship Id="rId5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4" Type="http://schemas.openxmlformats.org/officeDocument/2006/relationships/image" Target="../media/image10.tiff"/><Relationship Id="rId5" Type="http://schemas.openxmlformats.org/officeDocument/2006/relationships/image" Target="../media/image2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2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4" Type="http://schemas.openxmlformats.org/officeDocument/2006/relationships/image" Target="../media/image29.tiff"/><Relationship Id="rId5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5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body" idx="4294967295"/>
          </p:nvPr>
        </p:nvSpPr>
        <p:spPr>
          <a:xfrm>
            <a:off x="1510634" y="224850"/>
            <a:ext cx="7578469" cy="1460033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0" lvl="0" indent="0" algn="l">
              <a:spcBef>
                <a:spcPts val="8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lang="en-US" sz="4200" b="1" dirty="0">
                <a:solidFill>
                  <a:srgbClr val="007258"/>
                </a:solidFill>
              </a:rPr>
              <a:t>NEW Research</a:t>
            </a:r>
          </a:p>
          <a:p>
            <a:pPr marL="0" lvl="0" indent="0" algn="l">
              <a:spcBef>
                <a:spcPts val="8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lang="en-US" sz="3600" b="1" i="1" dirty="0">
                <a:solidFill>
                  <a:srgbClr val="007258"/>
                </a:solidFill>
              </a:rPr>
              <a:t>Millennials and Retirement:</a:t>
            </a:r>
          </a:p>
          <a:p>
            <a:pPr marL="0" lvl="0" indent="0" algn="l">
              <a:spcBef>
                <a:spcPts val="8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lang="en-US" sz="3600" b="1" i="1" dirty="0">
                <a:solidFill>
                  <a:srgbClr val="007258"/>
                </a:solidFill>
              </a:rPr>
              <a:t>Already Falling Short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20657" y="3182252"/>
            <a:ext cx="4222357" cy="1384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dirty="0"/>
              <a:t>Webinar</a:t>
            </a:r>
            <a:endParaRPr kumimoji="0" lang="en-US" sz="2800" b="1" i="0" u="none" strike="noStrike" cap="none" spc="0" normalizeH="0" dirty="0">
              <a:ln>
                <a:noFill/>
              </a:ln>
              <a:solidFill>
                <a:srgbClr val="4A5558"/>
              </a:solidFill>
              <a:effectLst/>
              <a:uFillTx/>
              <a:sym typeface="Helvetica Neue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dirty="0"/>
              <a:t>March 6, 2018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spc="0" normalizeH="0" baseline="0" dirty="0">
                <a:ln>
                  <a:noFill/>
                </a:ln>
                <a:solidFill>
                  <a:srgbClr val="4A5558"/>
                </a:solidFill>
                <a:effectLst/>
                <a:uFillTx/>
                <a:sym typeface="Helvetica Neue"/>
              </a:rPr>
              <a:t>1:00 PM 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431F240-8FE3-554B-98AD-10BB182ACF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679" y="2612558"/>
            <a:ext cx="2640331" cy="341689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98659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The Majority of Millennials with Retirement Savings Have Less Than $20,000 in Accounts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10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9F7447B-6AA4-C44C-85D7-AD0EE8621E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535" y="2041453"/>
            <a:ext cx="8070574" cy="36501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CE898F5-B7D7-9046-B2DA-1219260421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1031" y="5797940"/>
            <a:ext cx="3299791" cy="4501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518B75E-526C-804A-9C93-AE1BBA9212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888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65655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Of </a:t>
            </a:r>
            <a:r>
              <a:rPr lang="en-US" sz="2800" b="1" dirty="0" err="1">
                <a:solidFill>
                  <a:srgbClr val="007258"/>
                </a:solidFill>
              </a:rPr>
              <a:t>Millennials</a:t>
            </a:r>
            <a:r>
              <a:rPr lang="en-US" sz="2800" b="1" dirty="0">
                <a:solidFill>
                  <a:srgbClr val="007258"/>
                </a:solidFill>
              </a:rPr>
              <a:t> Saving for Retirement, Just 14% Are on Track; Overall, </a:t>
            </a:r>
            <a:r>
              <a:rPr lang="en-US" sz="2800" b="1">
                <a:solidFill>
                  <a:srgbClr val="007258"/>
                </a:solidFill>
              </a:rPr>
              <a:t>Only 5</a:t>
            </a:r>
            <a:r>
              <a:rPr lang="en-US" sz="2800" b="1" dirty="0">
                <a:solidFill>
                  <a:srgbClr val="007258"/>
                </a:solidFill>
              </a:rPr>
              <a:t>% Are Saving Enough According to Expert Recommendations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11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E983A4B-6E47-484F-9952-E09687A507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576" y="2041453"/>
            <a:ext cx="8112492" cy="3748611"/>
          </a:xfrm>
          <a:prstGeom prst="rect">
            <a:avLst/>
          </a:prstGeom>
        </p:spPr>
      </p:pic>
      <p:sp>
        <p:nvSpPr>
          <p:cNvPr id="16" name="Left Arrow 15">
            <a:extLst>
              <a:ext uri="{FF2B5EF4-FFF2-40B4-BE49-F238E27FC236}">
                <a16:creationId xmlns:a16="http://schemas.microsoft.com/office/drawing/2014/main" xmlns="" id="{B2848A42-B058-5B4B-9A29-13E9536A4FDD}"/>
              </a:ext>
            </a:extLst>
          </p:cNvPr>
          <p:cNvSpPr/>
          <p:nvPr/>
        </p:nvSpPr>
        <p:spPr>
          <a:xfrm flipH="1" flipV="1">
            <a:off x="6923316" y="3915758"/>
            <a:ext cx="1012924" cy="509444"/>
          </a:xfrm>
          <a:prstGeom prst="leftArrow">
            <a:avLst/>
          </a:prstGeom>
          <a:solidFill>
            <a:srgbClr val="FF0000"/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6769505-E577-1645-898D-1904746DD3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98463"/>
            <a:ext cx="8507186" cy="2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1473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01148" y="347229"/>
            <a:ext cx="7680711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82.4% of Millennials Contribute Less than 6% of Income to Retirement Account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12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D437DB8-5532-B141-9EAF-FAB4BFB37C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979" y="2133282"/>
            <a:ext cx="6196680" cy="386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853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11649" y="317815"/>
            <a:ext cx="7840465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2/3 Millennials Have Access to Plan, </a:t>
            </a:r>
            <a:br>
              <a:rPr lang="en-US" sz="2800" b="1" dirty="0">
                <a:solidFill>
                  <a:srgbClr val="007258"/>
                </a:solidFill>
              </a:rPr>
            </a:br>
            <a:r>
              <a:rPr lang="en-US" sz="2800" b="1" dirty="0">
                <a:solidFill>
                  <a:srgbClr val="007258"/>
                </a:solidFill>
              </a:rPr>
              <a:t>But Only 1/3 Participate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13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1466A84-C4C6-6A4F-9255-C3569760F9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1814B7D-447B-5948-8625-4E4EB21742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359" y="2652752"/>
            <a:ext cx="3615820" cy="33173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15E8453-7E31-8646-97AC-6D14D65341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4508" y="2743217"/>
            <a:ext cx="3309892" cy="315479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00B8AD6-3C44-2743-8A38-77DF8C286BA6}"/>
              </a:ext>
            </a:extLst>
          </p:cNvPr>
          <p:cNvSpPr txBox="1"/>
          <p:nvPr/>
        </p:nvSpPr>
        <p:spPr>
          <a:xfrm>
            <a:off x="761999" y="1975212"/>
            <a:ext cx="4222357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Access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chemeClr val="accent6">
                  <a:lumMod val="90000"/>
                  <a:lumOff val="10000"/>
                </a:schemeClr>
              </a:solidFill>
              <a:effectLst/>
              <a:uFillTx/>
              <a:sym typeface="Helvetica Neue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598A834-2C9C-3244-8310-95DDFBF2B83F}"/>
              </a:ext>
            </a:extLst>
          </p:cNvPr>
          <p:cNvSpPr txBox="1"/>
          <p:nvPr/>
        </p:nvSpPr>
        <p:spPr>
          <a:xfrm>
            <a:off x="5073210" y="1978743"/>
            <a:ext cx="4222357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spc="0" normalizeH="0" baseline="0" dirty="0">
                <a:ln>
                  <a:noFill/>
                </a:ln>
                <a:solidFill>
                  <a:schemeClr val="accent6">
                    <a:lumMod val="90000"/>
                    <a:lumOff val="10000"/>
                  </a:schemeClr>
                </a:solidFill>
                <a:effectLst/>
                <a:uFillTx/>
                <a:sym typeface="Helvetica Neue"/>
              </a:rPr>
              <a:t>Partici</a:t>
            </a:r>
            <a:r>
              <a:rPr lang="en-US" sz="2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pation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chemeClr val="accent6">
                  <a:lumMod val="90000"/>
                  <a:lumOff val="10000"/>
                </a:schemeClr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505664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1008478" y="352807"/>
            <a:ext cx="7922870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Eligibility to Participate in Employer’s Retirement Plan Is a High Bar for Millennials 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14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1466A84-C4C6-6A4F-9255-C3569760F9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14EEC48-4453-924F-BEE2-9205F750DA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1132" y="2677560"/>
            <a:ext cx="4402892" cy="33505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00B8AD6-3C44-2743-8A38-77DF8C286BA6}"/>
              </a:ext>
            </a:extLst>
          </p:cNvPr>
          <p:cNvSpPr txBox="1"/>
          <p:nvPr/>
        </p:nvSpPr>
        <p:spPr>
          <a:xfrm>
            <a:off x="2524581" y="2047849"/>
            <a:ext cx="4222357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Eligibility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chemeClr val="accent6">
                  <a:lumMod val="90000"/>
                  <a:lumOff val="10000"/>
                </a:schemeClr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988663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09672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The Large Participation Gap Between Millennial Latinos &amp; Others Starts with Lower Access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15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5AF039E-2365-1245-A1D9-51CFA00A12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2FB7315-35B0-F04F-8B12-60C3D330E3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638" y="2862264"/>
            <a:ext cx="3393592" cy="30713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7D5A642-793D-9148-8E49-457F1354D7F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689" y="2778200"/>
            <a:ext cx="3601320" cy="315537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B4F1709-C02C-AB4D-BB70-D55647C56A3A}"/>
              </a:ext>
            </a:extLst>
          </p:cNvPr>
          <p:cNvSpPr txBox="1"/>
          <p:nvPr/>
        </p:nvSpPr>
        <p:spPr>
          <a:xfrm>
            <a:off x="761999" y="2041453"/>
            <a:ext cx="4222357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Access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chemeClr val="accent6">
                  <a:lumMod val="90000"/>
                  <a:lumOff val="10000"/>
                </a:schemeClr>
              </a:solidFill>
              <a:effectLst/>
              <a:uFillTx/>
              <a:sym typeface="Helvetica Neue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70C09B6-6016-B14B-9C0F-6B782997F3F7}"/>
              </a:ext>
            </a:extLst>
          </p:cNvPr>
          <p:cNvSpPr txBox="1"/>
          <p:nvPr/>
        </p:nvSpPr>
        <p:spPr>
          <a:xfrm>
            <a:off x="4655421" y="1975554"/>
            <a:ext cx="4222357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spc="0" normalizeH="0" baseline="0" dirty="0">
                <a:ln>
                  <a:noFill/>
                </a:ln>
                <a:solidFill>
                  <a:schemeClr val="accent6">
                    <a:lumMod val="90000"/>
                    <a:lumOff val="10000"/>
                  </a:schemeClr>
                </a:solidFill>
                <a:effectLst/>
                <a:uFillTx/>
                <a:sym typeface="Helvetica Neue"/>
              </a:rPr>
              <a:t>Partici</a:t>
            </a:r>
            <a:r>
              <a:rPr lang="en-US" sz="2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pation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chemeClr val="accent6">
                  <a:lumMod val="90000"/>
                  <a:lumOff val="10000"/>
                </a:schemeClr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808017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71A1FDE-7C15-AB4D-B379-C01EDF1ACC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164" y="2796365"/>
            <a:ext cx="3719937" cy="32332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B4F1709-C02C-AB4D-BB70-D55647C56A3A}"/>
              </a:ext>
            </a:extLst>
          </p:cNvPr>
          <p:cNvSpPr txBox="1"/>
          <p:nvPr/>
        </p:nvSpPr>
        <p:spPr>
          <a:xfrm>
            <a:off x="2103712" y="2024687"/>
            <a:ext cx="1706425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Eligibility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chemeClr val="accent6">
                  <a:lumMod val="90000"/>
                  <a:lumOff val="10000"/>
                </a:schemeClr>
              </a:solidFill>
              <a:effectLst/>
              <a:uFillTx/>
              <a:sym typeface="Helvetica Neue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88164" y="333712"/>
            <a:ext cx="8174436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The Participation Gap Between Millennial Latinos &amp; Others Widens Due to Low Eligibility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16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5AF039E-2365-1245-A1D9-51CFA00A12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98463"/>
            <a:ext cx="8507186" cy="2485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70C09B6-6016-B14B-9C0F-6B782997F3F7}"/>
              </a:ext>
            </a:extLst>
          </p:cNvPr>
          <p:cNvSpPr txBox="1"/>
          <p:nvPr/>
        </p:nvSpPr>
        <p:spPr>
          <a:xfrm>
            <a:off x="4923922" y="1992740"/>
            <a:ext cx="4222357" cy="523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spc="0" normalizeH="0" baseline="0" dirty="0">
                <a:ln>
                  <a:noFill/>
                </a:ln>
                <a:solidFill>
                  <a:schemeClr val="accent6">
                    <a:lumMod val="90000"/>
                    <a:lumOff val="10000"/>
                  </a:schemeClr>
                </a:solidFill>
                <a:effectLst/>
                <a:uFillTx/>
                <a:sym typeface="Helvetica Neue"/>
              </a:rPr>
              <a:t>Take-Up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5E1B70E-E6B6-C941-8BEA-53B5942898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466" y="2834972"/>
            <a:ext cx="3684903" cy="315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012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95349" y="312678"/>
            <a:ext cx="8035999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4 out of 10 of Millennials Cite Eligibility Requirements as Reason for Not Participating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17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865F4A-9263-054E-9370-483C5F0A63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349" y="2131802"/>
            <a:ext cx="7838104" cy="3580638"/>
          </a:xfrm>
          <a:prstGeom prst="rect">
            <a:avLst/>
          </a:prstGeom>
        </p:spPr>
      </p:pic>
      <p:sp>
        <p:nvSpPr>
          <p:cNvPr id="12" name="Left Arrow 11">
            <a:extLst>
              <a:ext uri="{FF2B5EF4-FFF2-40B4-BE49-F238E27FC236}">
                <a16:creationId xmlns:a16="http://schemas.microsoft.com/office/drawing/2014/main" xmlns="" id="{95EEC671-88C9-BD4D-A5B7-EB12108B794C}"/>
              </a:ext>
            </a:extLst>
          </p:cNvPr>
          <p:cNvSpPr/>
          <p:nvPr/>
        </p:nvSpPr>
        <p:spPr>
          <a:xfrm flipV="1">
            <a:off x="2290225" y="2476872"/>
            <a:ext cx="1331387" cy="509444"/>
          </a:xfrm>
          <a:prstGeom prst="leftArrow">
            <a:avLst/>
          </a:prstGeom>
          <a:solidFill>
            <a:srgbClr val="FF0000"/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14" name="Left Arrow 13">
            <a:extLst>
              <a:ext uri="{FF2B5EF4-FFF2-40B4-BE49-F238E27FC236}">
                <a16:creationId xmlns:a16="http://schemas.microsoft.com/office/drawing/2014/main" xmlns="" id="{0B46DFA8-D19F-514B-B902-FF8C7186AC21}"/>
              </a:ext>
            </a:extLst>
          </p:cNvPr>
          <p:cNvSpPr/>
          <p:nvPr/>
        </p:nvSpPr>
        <p:spPr>
          <a:xfrm flipV="1">
            <a:off x="3621612" y="3444437"/>
            <a:ext cx="1331387" cy="509444"/>
          </a:xfrm>
          <a:prstGeom prst="leftArrow">
            <a:avLst/>
          </a:prstGeom>
          <a:solidFill>
            <a:srgbClr val="FF0000"/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E63991D-1CDC-C747-A229-F19B5A8A2E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24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53689" y="197442"/>
            <a:ext cx="818050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Millennials Employed As Part-Time Employees at Nearly Twice </a:t>
            </a:r>
            <a:r>
              <a:rPr lang="en-US" sz="2800" b="1">
                <a:solidFill>
                  <a:srgbClr val="007258"/>
                </a:solidFill>
              </a:rPr>
              <a:t>Rate of  </a:t>
            </a:r>
            <a:r>
              <a:rPr lang="en-US" sz="2800" b="1" dirty="0">
                <a:solidFill>
                  <a:srgbClr val="007258"/>
                </a:solidFill>
              </a:rPr>
              <a:t>Previous Generations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18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692530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392706" y="1871448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E63991D-1CDC-C747-A229-F19B5A8A2E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2F18088-2DB5-D344-B64A-6E324AC431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321" y="2779357"/>
            <a:ext cx="3790173" cy="3391019"/>
          </a:xfrm>
          <a:prstGeom prst="rect">
            <a:avLst/>
          </a:prstGeom>
        </p:spPr>
      </p:pic>
      <p:sp>
        <p:nvSpPr>
          <p:cNvPr id="16" name="Content Placeholder 4">
            <a:extLst>
              <a:ext uri="{FF2B5EF4-FFF2-40B4-BE49-F238E27FC236}">
                <a16:creationId xmlns:a16="http://schemas.microsoft.com/office/drawing/2014/main" xmlns="" id="{C9923E14-4085-5E4E-A464-B4B6EE491AF9}"/>
              </a:ext>
            </a:extLst>
          </p:cNvPr>
          <p:cNvSpPr txBox="1">
            <a:spLocks/>
          </p:cNvSpPr>
          <p:nvPr/>
        </p:nvSpPr>
        <p:spPr>
          <a:xfrm>
            <a:off x="948028" y="1890273"/>
            <a:ext cx="7801558" cy="790172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spcAft>
                <a:spcPts val="1000"/>
              </a:spcAft>
              <a:buNone/>
            </a:pPr>
            <a:r>
              <a:rPr lang="en-US" altLang="en-US" sz="1800" dirty="0">
                <a:solidFill>
                  <a:schemeClr val="bg1"/>
                </a:solidFill>
              </a:rPr>
              <a:t>Higher rate of part-time employment by Millennials is large factor in their lower eligibility for employer-sponsored plans.</a:t>
            </a: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247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14336" y="333712"/>
            <a:ext cx="8017012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More than Half Millennials Have </a:t>
            </a:r>
            <a:r>
              <a:rPr lang="en-US" sz="2800" b="1">
                <a:solidFill>
                  <a:srgbClr val="007258"/>
                </a:solidFill>
              </a:rPr>
              <a:t>One Year </a:t>
            </a:r>
            <a:r>
              <a:rPr lang="en-US" sz="2800" b="1" dirty="0">
                <a:solidFill>
                  <a:srgbClr val="007258"/>
                </a:solidFill>
              </a:rPr>
              <a:t>or Less of Tenure With Their Current Employer 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19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E63991D-1CDC-C747-A229-F19B5A8A2E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3EFF331-8F4C-7E40-BD1A-FEBB8A82AC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894" y="2174692"/>
            <a:ext cx="7431895" cy="362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11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 idx="4294967295"/>
          </p:nvPr>
        </p:nvSpPr>
        <p:spPr>
          <a:xfrm>
            <a:off x="887750" y="275578"/>
            <a:ext cx="8350212" cy="113500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795527">
              <a:defRPr sz="1800">
                <a:solidFill>
                  <a:srgbClr val="000000"/>
                </a:solidFill>
              </a:defRPr>
            </a:pPr>
            <a:r>
              <a:rPr lang="en-US" sz="3400" b="1" dirty="0">
                <a:solidFill>
                  <a:srgbClr val="007258"/>
                </a:solidFill>
              </a:rPr>
              <a:t>Agenda</a:t>
            </a:r>
            <a:endParaRPr sz="3400" b="1" dirty="0">
              <a:solidFill>
                <a:srgbClr val="007258"/>
              </a:solidFill>
            </a:endParaRPr>
          </a:p>
        </p:txBody>
      </p:sp>
      <p:sp>
        <p:nvSpPr>
          <p:cNvPr id="67" name="Shape 67"/>
          <p:cNvSpPr>
            <a:spLocks noGrp="1"/>
          </p:cNvSpPr>
          <p:nvPr>
            <p:ph type="body" idx="4294967295"/>
          </p:nvPr>
        </p:nvSpPr>
        <p:spPr>
          <a:xfrm>
            <a:off x="1049230" y="2196313"/>
            <a:ext cx="4246669" cy="29902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lvl="0">
              <a:lnSpc>
                <a:spcPct val="80000"/>
              </a:lnSpc>
              <a:buFont typeface="Arial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3200" dirty="0">
                <a:solidFill>
                  <a:schemeClr val="tx2">
                    <a:lumMod val="50000"/>
                  </a:schemeClr>
                </a:solidFill>
              </a:rPr>
              <a:t>Introductions </a:t>
            </a:r>
          </a:p>
          <a:p>
            <a:pPr lvl="0">
              <a:lnSpc>
                <a:spcPct val="80000"/>
              </a:lnSpc>
              <a:buFont typeface="Arial" charset="0"/>
              <a:buChar char="•"/>
              <a:defRPr sz="1800">
                <a:solidFill>
                  <a:srgbClr val="000000"/>
                </a:solidFill>
              </a:defRPr>
            </a:pPr>
            <a:endParaRPr lang="en-US" sz="3200" i="1" dirty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lnSpc>
                <a:spcPct val="80000"/>
              </a:lnSpc>
              <a:buFont typeface="Arial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3200" dirty="0">
                <a:solidFill>
                  <a:schemeClr val="tx2">
                    <a:lumMod val="50000"/>
                  </a:schemeClr>
                </a:solidFill>
              </a:rPr>
              <a:t>Research Review</a:t>
            </a:r>
          </a:p>
          <a:p>
            <a:pPr lvl="0">
              <a:lnSpc>
                <a:spcPct val="80000"/>
              </a:lnSpc>
              <a:buFont typeface="Arial" charset="0"/>
              <a:buChar char="•"/>
              <a:defRPr sz="1800">
                <a:solidFill>
                  <a:srgbClr val="000000"/>
                </a:solidFill>
              </a:defRPr>
            </a:pPr>
            <a:endParaRPr lang="en-US" sz="3200" dirty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lnSpc>
                <a:spcPct val="80000"/>
              </a:lnSpc>
              <a:buFont typeface="Arial" charset="0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3200" dirty="0">
                <a:solidFill>
                  <a:schemeClr val="tx2">
                    <a:lumMod val="50000"/>
                  </a:schemeClr>
                </a:solidFill>
              </a:rPr>
              <a:t>Q&amp;A</a:t>
            </a:r>
          </a:p>
        </p:txBody>
      </p:sp>
      <p:sp>
        <p:nvSpPr>
          <p:cNvPr id="68" name="Shape 68"/>
          <p:cNvSpPr/>
          <p:nvPr/>
        </p:nvSpPr>
        <p:spPr>
          <a:xfrm>
            <a:off x="812800" y="1410582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2</a:t>
            </a:fld>
            <a:endParaRPr>
              <a:solidFill>
                <a:srgbClr val="4A5558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5900" y="2196312"/>
            <a:ext cx="3848100" cy="256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1426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53689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Millennials’ High Take-Up of Employer Plans Provides Hope That Savings Rates Will Improve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20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4B858B5-A654-7F41-B148-E864BF059A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935" y="2098464"/>
            <a:ext cx="4278331" cy="39311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E641991-19B5-0843-888C-092765DE7D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645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14169" y="292748"/>
            <a:ext cx="8077659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Education Sector Leads The Top-Ten Industries Where Millennials Work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21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A9833BC-0671-E740-8F3F-51029810EB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060" y="1956064"/>
            <a:ext cx="4367963" cy="43107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D2A0C2C-FC4A-AE42-A0AB-7CE6EA9784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9596" y="2548687"/>
            <a:ext cx="3311752" cy="28734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DBFC6EB-3DBF-0641-A3B2-8794012D6EB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876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965655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Millennials in Public Safety, Health Care, Education Have Highest Access to Plans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22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503515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DB179A3C-1D23-F347-8A64-A0039B7B6EE7}"/>
              </a:ext>
            </a:extLst>
          </p:cNvPr>
          <p:cNvSpPr/>
          <p:nvPr/>
        </p:nvSpPr>
        <p:spPr>
          <a:xfrm>
            <a:off x="853689" y="1956064"/>
            <a:ext cx="1954580" cy="381965"/>
          </a:xfrm>
          <a:prstGeom prst="roundRect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769FD59-82CB-7446-878C-7DFF70CDC2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787" y="2039107"/>
            <a:ext cx="5208131" cy="4206947"/>
          </a:xfrm>
          <a:prstGeom prst="rect">
            <a:avLst/>
          </a:prstGeom>
        </p:spPr>
      </p:pic>
      <p:sp>
        <p:nvSpPr>
          <p:cNvPr id="10" name="Left Arrow 9">
            <a:extLst>
              <a:ext uri="{FF2B5EF4-FFF2-40B4-BE49-F238E27FC236}">
                <a16:creationId xmlns:a16="http://schemas.microsoft.com/office/drawing/2014/main" xmlns="" id="{7D66C7E4-BC24-BE44-B9C8-4AFA5E327A9E}"/>
              </a:ext>
            </a:extLst>
          </p:cNvPr>
          <p:cNvSpPr/>
          <p:nvPr/>
        </p:nvSpPr>
        <p:spPr>
          <a:xfrm flipV="1">
            <a:off x="6904189" y="2790651"/>
            <a:ext cx="1331387" cy="509444"/>
          </a:xfrm>
          <a:prstGeom prst="leftArrow">
            <a:avLst/>
          </a:prstGeom>
          <a:solidFill>
            <a:srgbClr val="FF0000"/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14" name="Left Arrow 13">
            <a:extLst>
              <a:ext uri="{FF2B5EF4-FFF2-40B4-BE49-F238E27FC236}">
                <a16:creationId xmlns:a16="http://schemas.microsoft.com/office/drawing/2014/main" xmlns="" id="{2E722A36-D145-004B-ABB8-C3872CB829CF}"/>
              </a:ext>
            </a:extLst>
          </p:cNvPr>
          <p:cNvSpPr/>
          <p:nvPr/>
        </p:nvSpPr>
        <p:spPr>
          <a:xfrm flipV="1">
            <a:off x="7000109" y="4681229"/>
            <a:ext cx="1331387" cy="509444"/>
          </a:xfrm>
          <a:prstGeom prst="leftArrow">
            <a:avLst/>
          </a:prstGeom>
          <a:solidFill>
            <a:srgbClr val="00B050"/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E703550-C25E-3E41-9978-2586C57A15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566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 idx="4294967295"/>
          </p:nvPr>
        </p:nvSpPr>
        <p:spPr>
          <a:xfrm>
            <a:off x="943427" y="275578"/>
            <a:ext cx="7827349" cy="113500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795527">
              <a:defRPr sz="180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Seven Policy Recommendations to Improve Retirement Savings for Millennials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67" name="Shape 67"/>
          <p:cNvSpPr>
            <a:spLocks noGrp="1"/>
          </p:cNvSpPr>
          <p:nvPr>
            <p:ph type="body" idx="4294967295"/>
          </p:nvPr>
        </p:nvSpPr>
        <p:spPr>
          <a:xfrm>
            <a:off x="943427" y="2080333"/>
            <a:ext cx="7605092" cy="43433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Expand eligibility for part-time workers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Reduce waiting periods and allow workers to contribute immediately when they are hired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Increase auto-enrollment into plans by employers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Increase employer matches and default contribution rates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Provide education to increase awareness about the benefits of an employer match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Promote the Federal Saver’s Credit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Protect and strengthen Social Security</a:t>
            </a:r>
          </a:p>
        </p:txBody>
      </p:sp>
      <p:sp>
        <p:nvSpPr>
          <p:cNvPr id="68" name="Shape 68"/>
          <p:cNvSpPr/>
          <p:nvPr/>
        </p:nvSpPr>
        <p:spPr>
          <a:xfrm>
            <a:off x="812800" y="1410582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23</a:t>
            </a:fld>
            <a:endParaRPr>
              <a:solidFill>
                <a:srgbClr val="4A555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0981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58182" y="163668"/>
            <a:ext cx="8234267" cy="16011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3500" b="1" dirty="0">
                <a:solidFill>
                  <a:srgbClr val="007258"/>
                </a:solidFill>
              </a:rPr>
              <a:t/>
            </a:r>
            <a:br>
              <a:rPr lang="en-US" sz="3500" b="1" dirty="0">
                <a:solidFill>
                  <a:srgbClr val="007258"/>
                </a:solidFill>
              </a:rPr>
            </a:br>
            <a:endParaRPr sz="3500" b="1" dirty="0">
              <a:solidFill>
                <a:srgbClr val="007258"/>
              </a:solidFill>
            </a:endParaRPr>
          </a:p>
        </p:txBody>
      </p:sp>
      <p:sp>
        <p:nvSpPr>
          <p:cNvPr id="86" name="Shape 86"/>
          <p:cNvSpPr/>
          <p:nvPr/>
        </p:nvSpPr>
        <p:spPr>
          <a:xfrm>
            <a:off x="762000" y="1469351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24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11" name="Shape 47"/>
          <p:cNvSpPr txBox="1">
            <a:spLocks/>
          </p:cNvSpPr>
          <p:nvPr/>
        </p:nvSpPr>
        <p:spPr>
          <a:xfrm>
            <a:off x="914400" y="163668"/>
            <a:ext cx="8155698" cy="15127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>
              <a:defRPr sz="4000" b="1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5pPr>
            <a:lvl6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6pPr>
            <a:lvl7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7pPr>
            <a:lvl8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8pPr>
            <a:lvl9pPr>
              <a:defRPr sz="4000">
                <a:solidFill>
                  <a:srgbClr val="0072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Conclusions</a:t>
            </a: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914400" y="1852792"/>
            <a:ext cx="7924800" cy="42672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spcBef>
                <a:spcPts val="0"/>
              </a:spcBef>
              <a:buFont typeface="Arial" charset="0"/>
              <a:buChar char="•"/>
            </a:pPr>
            <a:r>
              <a:rPr lang="en-US" altLang="en-US" sz="2400" dirty="0"/>
              <a:t>Employer-sponsored retirement plan is within reach for Millennials, as two-thirds work for an employer that offers a plan. </a:t>
            </a:r>
          </a:p>
          <a:p>
            <a:pPr algn="l">
              <a:spcBef>
                <a:spcPts val="0"/>
              </a:spcBef>
              <a:buFont typeface="Arial" charset="0"/>
              <a:buChar char="•"/>
            </a:pPr>
            <a:endParaRPr lang="en-US" altLang="en-US" sz="2400" dirty="0"/>
          </a:p>
          <a:p>
            <a:pPr algn="l">
              <a:spcBef>
                <a:spcPts val="0"/>
              </a:spcBef>
              <a:buFont typeface="Arial" charset="0"/>
              <a:buChar char="•"/>
            </a:pPr>
            <a:r>
              <a:rPr lang="en-US" altLang="en-US" sz="2400" dirty="0"/>
              <a:t>To improve retirement security for this generation, we must first increase the number of Millennials who are eligible to participate in their employer’s plan early in their careers.</a:t>
            </a:r>
          </a:p>
          <a:p>
            <a:pPr algn="l">
              <a:spcBef>
                <a:spcPts val="0"/>
              </a:spcBef>
              <a:buFont typeface="Arial" charset="0"/>
              <a:buChar char="•"/>
            </a:pPr>
            <a:endParaRPr lang="en-US" altLang="en-US" sz="2400" dirty="0"/>
          </a:p>
          <a:p>
            <a:pPr algn="l">
              <a:spcBef>
                <a:spcPts val="0"/>
              </a:spcBef>
              <a:buFont typeface="Arial" charset="0"/>
              <a:buChar char="•"/>
            </a:pPr>
            <a:r>
              <a:rPr lang="en-US" altLang="en-US" sz="2400" dirty="0"/>
              <a:t>Millennials also need to increase their level of savings to assure adequate funds are available at retirement. </a:t>
            </a:r>
          </a:p>
        </p:txBody>
      </p:sp>
    </p:spTree>
    <p:extLst>
      <p:ext uri="{BB962C8B-B14F-4D97-AF65-F5344CB8AC3E}">
        <p14:creationId xmlns:p14="http://schemas.microsoft.com/office/powerpoint/2010/main" val="32938076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/>
        </p:nvSpPr>
        <p:spPr>
          <a:xfrm>
            <a:off x="1478125" y="5070102"/>
            <a:ext cx="623284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2400" b="1" dirty="0">
                <a:solidFill>
                  <a:schemeClr val="bg2"/>
                </a:solidFill>
              </a:rPr>
              <a:t>National Institute on Retirement Security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sz="2400" b="1" dirty="0">
                <a:solidFill>
                  <a:schemeClr val="bg2"/>
                </a:solidFill>
              </a:rPr>
              <a:t>www.nirsonline.org</a:t>
            </a:r>
          </a:p>
        </p:txBody>
      </p:sp>
      <p:sp>
        <p:nvSpPr>
          <p:cNvPr id="232" name="Shape 232"/>
          <p:cNvSpPr/>
          <p:nvPr/>
        </p:nvSpPr>
        <p:spPr>
          <a:xfrm>
            <a:off x="2209800" y="685800"/>
            <a:ext cx="4495800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400" b="1">
                <a:solidFill>
                  <a:srgbClr val="007258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400" b="1" dirty="0">
                <a:solidFill>
                  <a:schemeClr val="bg2">
                    <a:lumMod val="75000"/>
                  </a:schemeClr>
                </a:solidFill>
              </a:rPr>
              <a:t>Questions?</a:t>
            </a:r>
          </a:p>
        </p:txBody>
      </p:sp>
      <p:sp>
        <p:nvSpPr>
          <p:cNvPr id="6" name="Shape 69"/>
          <p:cNvSpPr txBox="1">
            <a:spLocks/>
          </p:cNvSpPr>
          <p:nvPr/>
        </p:nvSpPr>
        <p:spPr>
          <a:xfrm>
            <a:off x="8534400" y="6248400"/>
            <a:ext cx="609600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2pPr>
            <a:lvl3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3pPr>
            <a:lvl4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4pPr>
            <a:lvl5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5pPr>
            <a:lvl6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6pPr>
            <a:lvl7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7pPr>
            <a:lvl8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8pPr>
            <a:lvl9pPr>
              <a:defRPr sz="2400">
                <a:solidFill>
                  <a:srgbClr val="4A5558"/>
                </a:solidFill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>
              <a:defRPr>
                <a:solidFill>
                  <a:srgbClr val="000000"/>
                </a:solidFill>
              </a:defRPr>
            </a:pPr>
            <a:fld id="{86CB4B4D-7CA3-9044-876B-883B54F8677D}" type="slidenum">
              <a:rPr lang="en-US" smtClean="0"/>
              <a:pPr>
                <a:defRPr>
                  <a:solidFill>
                    <a:srgbClr val="000000"/>
                  </a:solidFill>
                </a:defRPr>
              </a:pPr>
              <a:t>25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1" y="1688075"/>
            <a:ext cx="4769498" cy="318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949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 idx="4294967295"/>
          </p:nvPr>
        </p:nvSpPr>
        <p:spPr>
          <a:xfrm>
            <a:off x="917730" y="275578"/>
            <a:ext cx="8350212" cy="113500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795527">
              <a:defRPr sz="18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Webinar Logistics</a:t>
            </a:r>
            <a:endParaRPr sz="3400" b="1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7" name="Shape 67"/>
          <p:cNvSpPr>
            <a:spLocks noGrp="1"/>
          </p:cNvSpPr>
          <p:nvPr>
            <p:ph type="body" idx="4294967295"/>
          </p:nvPr>
        </p:nvSpPr>
        <p:spPr>
          <a:xfrm>
            <a:off x="929308" y="1641677"/>
            <a:ext cx="4785692" cy="43433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85750" lvl="0" indent="-285750">
              <a:spcBef>
                <a:spcPts val="400"/>
              </a:spcBef>
              <a:buClr>
                <a:srgbClr val="384042"/>
              </a:buClr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Attendees in listen only mode.</a:t>
            </a:r>
          </a:p>
          <a:p>
            <a:pPr marL="285750" lvl="0" indent="-285750">
              <a:spcBef>
                <a:spcPts val="400"/>
              </a:spcBef>
              <a:buClr>
                <a:srgbClr val="384042"/>
              </a:buClr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Research, supporting materials available at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</a:rPr>
              <a:t>www.nirsonline.org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pPr marL="285750" lvl="0" indent="-285750">
              <a:spcBef>
                <a:spcPts val="400"/>
              </a:spcBef>
              <a:buClr>
                <a:srgbClr val="384042"/>
              </a:buClr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Questions welcome! Type question using “Question” function on your control panel, and we will answer.</a:t>
            </a:r>
          </a:p>
          <a:p>
            <a:pPr marL="285750" lvl="0" indent="-285750">
              <a:spcBef>
                <a:spcPts val="400"/>
              </a:spcBef>
              <a:buClr>
                <a:srgbClr val="384042"/>
              </a:buClr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Encourage distribution of information - @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</a:rPr>
              <a:t>nirsonline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 #millennials or #retirement</a:t>
            </a:r>
          </a:p>
          <a:p>
            <a:pPr marL="285750" lvl="0" indent="-285750">
              <a:spcBef>
                <a:spcPts val="400"/>
              </a:spcBef>
              <a:buClr>
                <a:srgbClr val="384042"/>
              </a:buClr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Audio, technical issues during webinar, please call contact </a:t>
            </a:r>
            <a:r>
              <a:rPr lang="en-US" sz="1800" dirty="0" err="1">
                <a:solidFill>
                  <a:schemeClr val="tx2">
                    <a:lumMod val="50000"/>
                  </a:schemeClr>
                </a:solidFill>
              </a:rPr>
              <a:t>GoToWebinar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 at 1-800-263-6317.</a:t>
            </a:r>
          </a:p>
          <a:p>
            <a:pPr marL="285750" lvl="0" indent="-285750">
              <a:spcBef>
                <a:spcPts val="400"/>
              </a:spcBef>
              <a:buClr>
                <a:srgbClr val="384042"/>
              </a:buClr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You will receive email with link to replay of webinar.  </a:t>
            </a:r>
          </a:p>
          <a:p>
            <a:pPr>
              <a:lnSpc>
                <a:spcPct val="80000"/>
              </a:lnSpc>
            </a:pPr>
            <a:endParaRPr lang="en-US" sz="18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812800" y="1410582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3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5810820" y="3425667"/>
            <a:ext cx="822960" cy="822960"/>
          </a:xfrm>
          <a:prstGeom prst="rightArrow">
            <a:avLst/>
          </a:prstGeom>
          <a:solidFill>
            <a:schemeClr val="accent2">
              <a:lumMod val="90000"/>
              <a:lumOff val="10000"/>
            </a:schemeClr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sp>
      <p:pic>
        <p:nvPicPr>
          <p:cNvPr id="7" name="Picture 6" descr="Screen Shot 2015-07-29 at 12.55.1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574" y="1974286"/>
            <a:ext cx="2247017" cy="372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600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9"/>
          <p:cNvSpPr/>
          <p:nvPr/>
        </p:nvSpPr>
        <p:spPr>
          <a:xfrm>
            <a:off x="3903688" y="2266885"/>
            <a:ext cx="4454804" cy="3354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b="1" dirty="0">
                <a:solidFill>
                  <a:srgbClr val="4A5558"/>
                </a:solidFill>
              </a:rPr>
              <a:t>Diane Oakley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rgbClr val="4A5558"/>
                </a:solidFill>
              </a:rPr>
              <a:t>Executive Director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dirty="0">
                <a:solidFill>
                  <a:srgbClr val="4A5558"/>
                </a:solidFill>
              </a:rPr>
              <a:t>National Institute on Retirement Securit</a:t>
            </a:r>
            <a:r>
              <a:rPr lang="en-US" dirty="0">
                <a:solidFill>
                  <a:srgbClr val="4A5558"/>
                </a:solidFill>
              </a:rPr>
              <a:t>y</a:t>
            </a:r>
            <a:endParaRPr dirty="0">
              <a:solidFill>
                <a:srgbClr val="4A5558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en-US" dirty="0">
              <a:solidFill>
                <a:srgbClr val="4A5558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en-US" dirty="0"/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en-US" dirty="0"/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en-US" dirty="0"/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b="1" dirty="0">
                <a:solidFill>
                  <a:srgbClr val="4A5558"/>
                </a:solidFill>
              </a:rPr>
              <a:t>Jennifer Brown</a:t>
            </a:r>
            <a:endParaRPr b="1" dirty="0">
              <a:solidFill>
                <a:srgbClr val="4A5558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dirty="0">
                <a:solidFill>
                  <a:srgbClr val="4A5558"/>
                </a:solidFill>
              </a:rPr>
              <a:t>Manager of Research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dirty="0">
                <a:solidFill>
                  <a:schemeClr val="tx1"/>
                </a:solidFill>
              </a:rPr>
              <a:t>National Institute on Retirement Security</a:t>
            </a:r>
            <a:endParaRPr dirty="0">
              <a:solidFill>
                <a:schemeClr val="tx1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en-US" sz="1600" dirty="0"/>
          </a:p>
          <a:p>
            <a:pPr lvl="0">
              <a:defRPr sz="1800">
                <a:solidFill>
                  <a:srgbClr val="000000"/>
                </a:solidFill>
              </a:defRPr>
            </a:pPr>
            <a:endParaRPr sz="1600" dirty="0">
              <a:solidFill>
                <a:srgbClr val="4A5558"/>
              </a:solidFill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 idx="4294967295"/>
          </p:nvPr>
        </p:nvSpPr>
        <p:spPr>
          <a:xfrm>
            <a:off x="887750" y="275578"/>
            <a:ext cx="8350212" cy="113500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795527">
              <a:defRPr sz="18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Speakers</a:t>
            </a:r>
            <a:endParaRPr sz="3400" b="1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8" name="Shape 68"/>
          <p:cNvSpPr/>
          <p:nvPr/>
        </p:nvSpPr>
        <p:spPr>
          <a:xfrm>
            <a:off x="812800" y="1410582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4</a:t>
            </a:fld>
            <a:endParaRPr>
              <a:solidFill>
                <a:srgbClr val="4A5558"/>
              </a:solidFill>
            </a:endParaRPr>
          </a:p>
        </p:txBody>
      </p:sp>
      <p:pic>
        <p:nvPicPr>
          <p:cNvPr id="6" name="Picture 5" descr="NIRS Headshot-7903-Edi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488" y="1817180"/>
            <a:ext cx="2296997" cy="1837598"/>
          </a:xfrm>
          <a:prstGeom prst="rect">
            <a:avLst/>
          </a:prstGeom>
        </p:spPr>
      </p:pic>
      <p:pic>
        <p:nvPicPr>
          <p:cNvPr id="7" name="Picture 6" descr="NIRS Headshot-7893-New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488" y="3813694"/>
            <a:ext cx="2296997" cy="183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9039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 idx="4294967295"/>
          </p:nvPr>
        </p:nvSpPr>
        <p:spPr>
          <a:xfrm>
            <a:off x="932720" y="275578"/>
            <a:ext cx="8350212" cy="113500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795527">
              <a:defRPr sz="1800">
                <a:solidFill>
                  <a:srgbClr val="000000"/>
                </a:solidFill>
              </a:defRPr>
            </a:pPr>
            <a:r>
              <a:rPr lang="en-US" sz="3600" b="1" dirty="0">
                <a:solidFill>
                  <a:srgbClr val="007258"/>
                </a:solidFill>
              </a:rPr>
              <a:t>Six Key Findings</a:t>
            </a:r>
            <a:endParaRPr sz="3600" b="1" dirty="0">
              <a:solidFill>
                <a:srgbClr val="007258"/>
              </a:solidFill>
            </a:endParaRPr>
          </a:p>
        </p:txBody>
      </p:sp>
      <p:sp>
        <p:nvSpPr>
          <p:cNvPr id="67" name="Shape 67"/>
          <p:cNvSpPr>
            <a:spLocks noGrp="1"/>
          </p:cNvSpPr>
          <p:nvPr>
            <p:ph type="body" idx="4294967295"/>
          </p:nvPr>
        </p:nvSpPr>
        <p:spPr>
          <a:xfrm>
            <a:off x="929308" y="1641677"/>
            <a:ext cx="7605092" cy="43433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Two-thirds of working Millennials have nothing saved for retirement. 83% of working Millennial Latinos have nothing saved for retirement.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endParaRPr lang="en-US" sz="24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Using the recommendations of financial experts, only five percent of working Millennials are saving adequately for retirement.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endParaRPr lang="en-US" sz="24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Even though two-thirds of Millennials work for an employer that offers a retirement plan, only slightly over one-third of Millennials participate in their employer’s plan.</a:t>
            </a:r>
          </a:p>
          <a:p>
            <a:pPr>
              <a:lnSpc>
                <a:spcPct val="80000"/>
              </a:lnSpc>
            </a:pPr>
            <a:endParaRPr lang="en-US" sz="24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812800" y="1410582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5</a:t>
            </a:fld>
            <a:endParaRPr>
              <a:solidFill>
                <a:srgbClr val="4A555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466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 idx="4294967295"/>
          </p:nvPr>
        </p:nvSpPr>
        <p:spPr>
          <a:xfrm>
            <a:off x="872760" y="275578"/>
            <a:ext cx="8350212" cy="1135004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defTabSz="795527">
              <a:defRPr sz="1800">
                <a:solidFill>
                  <a:srgbClr val="000000"/>
                </a:solidFill>
              </a:defRPr>
            </a:pPr>
            <a:r>
              <a:rPr lang="en-US" sz="3600" b="1">
                <a:solidFill>
                  <a:srgbClr val="007258"/>
                </a:solidFill>
              </a:rPr>
              <a:t>Six Key </a:t>
            </a:r>
            <a:r>
              <a:rPr lang="en-US" sz="3600" b="1" dirty="0">
                <a:solidFill>
                  <a:srgbClr val="007258"/>
                </a:solidFill>
              </a:rPr>
              <a:t>Findings</a:t>
            </a:r>
            <a:endParaRPr sz="3600" b="1" dirty="0">
              <a:solidFill>
                <a:srgbClr val="007258"/>
              </a:solidFill>
            </a:endParaRPr>
          </a:p>
        </p:txBody>
      </p:sp>
      <p:sp>
        <p:nvSpPr>
          <p:cNvPr id="67" name="Shape 67"/>
          <p:cNvSpPr>
            <a:spLocks noGrp="1"/>
          </p:cNvSpPr>
          <p:nvPr>
            <p:ph type="body" idx="4294967295"/>
          </p:nvPr>
        </p:nvSpPr>
        <p:spPr>
          <a:xfrm>
            <a:off x="929308" y="1641677"/>
            <a:ext cx="7605092" cy="434339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514350" indent="-514350">
              <a:lnSpc>
                <a:spcPct val="80000"/>
              </a:lnSpc>
              <a:buFont typeface="+mj-lt"/>
              <a:buAutoNum type="arabicPeriod" startAt="4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There is a significant gap in participation in employer-sponsored plans for Millennial Latinos: 19.1% of Latinos and 22.5% of Latinas participate in a plan, compared to 41.4% of Asian men and 40.3% of White women.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 startAt="4"/>
            </a:pPr>
            <a:endParaRPr lang="en-US" sz="24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 startAt="4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Four out of ten of Millennials cited eligibility requirements as a reason for not participating in a plan.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 startAt="4"/>
            </a:pPr>
            <a:endParaRPr lang="en-US" sz="24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514350" indent="-514350">
              <a:lnSpc>
                <a:spcPct val="80000"/>
              </a:lnSpc>
              <a:buFont typeface="+mj-lt"/>
              <a:buAutoNum type="arabicPeriod" startAt="4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Hope for this generation stems from the fact that across all racial and ethnic groups, more than 90% of Millennials actually participate in plans, when they are eligible.</a:t>
            </a:r>
          </a:p>
          <a:p>
            <a:pPr>
              <a:lnSpc>
                <a:spcPct val="80000"/>
              </a:lnSpc>
            </a:pP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80000"/>
              </a:lnSpc>
            </a:pPr>
            <a:endParaRPr lang="en-US" sz="18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812800" y="1410582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6</a:t>
            </a:fld>
            <a:endParaRPr>
              <a:solidFill>
                <a:srgbClr val="4A555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5814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 idx="4294967295"/>
          </p:nvPr>
        </p:nvSpPr>
        <p:spPr>
          <a:xfrm>
            <a:off x="914400" y="163668"/>
            <a:ext cx="8155698" cy="151273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b="1"/>
            </a:lvl1pPr>
          </a:lstStyle>
          <a:p>
            <a:pPr>
              <a:lnSpc>
                <a:spcPct val="80000"/>
              </a:lnSpc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Methodology</a:t>
            </a:r>
          </a:p>
        </p:txBody>
      </p:sp>
      <p:sp>
        <p:nvSpPr>
          <p:cNvPr id="49" name="Shape 49"/>
          <p:cNvSpPr/>
          <p:nvPr/>
        </p:nvSpPr>
        <p:spPr>
          <a:xfrm>
            <a:off x="762000" y="1676400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7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914400" y="1978700"/>
            <a:ext cx="4961743" cy="373255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Font typeface="Arial" charset="0"/>
              <a:buChar char="•"/>
            </a:pPr>
            <a:r>
              <a:rPr lang="en-US" altLang="en-US" sz="2400" dirty="0"/>
              <a:t>Utilized the U.S. Census Bureau’s Survey of Income and Program Participation (SIPP).  </a:t>
            </a:r>
          </a:p>
          <a:p>
            <a:pPr>
              <a:spcAft>
                <a:spcPts val="1000"/>
              </a:spcAft>
              <a:buFont typeface="Arial" charset="0"/>
              <a:buChar char="•"/>
            </a:pPr>
            <a:endParaRPr lang="en-US" altLang="en-US" sz="2400" dirty="0"/>
          </a:p>
          <a:p>
            <a:pPr>
              <a:spcAft>
                <a:spcPts val="1000"/>
              </a:spcAft>
              <a:buFont typeface="Arial" charset="0"/>
              <a:buChar char="•"/>
            </a:pPr>
            <a:r>
              <a:rPr lang="en-US" altLang="en-US" sz="2400" dirty="0"/>
              <a:t>Limited analysis to working Millennials between the ages of 21 to 32.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431F240-8FE3-554B-98AD-10BB182ACF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7283" y="2086212"/>
            <a:ext cx="2434529" cy="315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5833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45AAB19-52D1-2841-9B49-0CA269612E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619" y="2039108"/>
            <a:ext cx="4319226" cy="3699850"/>
          </a:xfrm>
          <a:prstGeom prst="rect">
            <a:avLst/>
          </a:prstGeom>
        </p:spPr>
      </p:pic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53689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2/3 Working Millennials and 4/5 Latinos Have Nothing Saved For Retirement 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8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xmlns="" id="{DA082D2A-7A0E-0B4B-B300-C1ACE97B11AB}"/>
              </a:ext>
            </a:extLst>
          </p:cNvPr>
          <p:cNvSpPr/>
          <p:nvPr/>
        </p:nvSpPr>
        <p:spPr>
          <a:xfrm flipV="1">
            <a:off x="7772953" y="1935126"/>
            <a:ext cx="1331387" cy="509444"/>
          </a:xfrm>
          <a:prstGeom prst="leftArrow">
            <a:avLst/>
          </a:prstGeom>
          <a:solidFill>
            <a:srgbClr val="FF0000"/>
          </a:solidFill>
          <a:ln w="25400" cap="flat">
            <a:solidFill>
              <a:srgbClr val="9F9E9C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4A5558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849C475-DA1A-3148-8ECF-D0B60B39A9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18172D8-C0A0-7F40-AD8B-3FF63A59A0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474" y="2002983"/>
            <a:ext cx="3500427" cy="350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396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 idx="4294967295"/>
          </p:nvPr>
        </p:nvSpPr>
        <p:spPr>
          <a:xfrm>
            <a:off x="853689" y="333712"/>
            <a:ext cx="8234267" cy="14950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defTabSz="841247">
              <a:defRPr sz="36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lang="en-US" sz="2800" b="1" dirty="0">
                <a:solidFill>
                  <a:srgbClr val="007258"/>
                </a:solidFill>
              </a:rPr>
              <a:t>Millennials with Retirement Accounts Have Median Balance of $19,100</a:t>
            </a:r>
            <a:endParaRPr sz="2800" b="1" dirty="0">
              <a:solidFill>
                <a:srgbClr val="007258"/>
              </a:solidFill>
            </a:endParaRP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xfrm>
            <a:off x="8534400" y="6248400"/>
            <a:ext cx="609600" cy="35066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tIns="45719" rIns="45719" bIns="45719" anchor="t">
            <a:normAutofit lnSpcReduction="10000"/>
          </a:bodyPr>
          <a:lstStyle>
            <a:lvl1pPr algn="l">
              <a:defRPr sz="1800" b="0">
                <a:solidFill>
                  <a:srgbClr val="4A5558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4A5558"/>
                </a:solidFill>
              </a:rPr>
              <a:pPr lvl="0">
                <a:defRPr>
                  <a:solidFill>
                    <a:srgbClr val="000000"/>
                  </a:solidFill>
                </a:defRPr>
              </a:pPr>
              <a:t>9</a:t>
            </a:fld>
            <a:endParaRPr>
              <a:solidFill>
                <a:srgbClr val="4A5558"/>
              </a:solidFill>
            </a:endParaRPr>
          </a:p>
        </p:txBody>
      </p:sp>
      <p:sp>
        <p:nvSpPr>
          <p:cNvPr id="8" name="Shape 86"/>
          <p:cNvSpPr/>
          <p:nvPr/>
        </p:nvSpPr>
        <p:spPr>
          <a:xfrm>
            <a:off x="761999" y="1935126"/>
            <a:ext cx="8382001" cy="0"/>
          </a:xfrm>
          <a:prstGeom prst="line">
            <a:avLst/>
          </a:prstGeom>
          <a:ln>
            <a:solidFill>
              <a:srgbClr val="4A5558"/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" name="Shape 85"/>
          <p:cNvSpPr txBox="1">
            <a:spLocks/>
          </p:cNvSpPr>
          <p:nvPr/>
        </p:nvSpPr>
        <p:spPr>
          <a:xfrm>
            <a:off x="484854" y="2041453"/>
            <a:ext cx="8446494" cy="754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43484" lvl="1" indent="0" defTabSz="886967">
              <a:spcBef>
                <a:spcPts val="400"/>
              </a:spcBef>
              <a:buClr>
                <a:srgbClr val="4A5558"/>
              </a:buClr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lang="en-US" sz="1900" dirty="0">
                <a:solidFill>
                  <a:srgbClr val="000000"/>
                </a:solidFill>
              </a:rPr>
              <a:t>  </a:t>
            </a:r>
            <a:endParaRPr lang="en-US" sz="19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518B75E-526C-804A-9C93-AE1BBA9212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14" y="6458707"/>
            <a:ext cx="8507186" cy="2485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182C65F-4B2B-7048-B267-EA0FD0104F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689" y="2145434"/>
            <a:ext cx="4856417" cy="4002389"/>
          </a:xfrm>
          <a:prstGeom prst="rect">
            <a:avLst/>
          </a:prstGeom>
        </p:spPr>
      </p:pic>
      <p:sp>
        <p:nvSpPr>
          <p:cNvPr id="10" name="Content Placeholder 4">
            <a:extLst>
              <a:ext uri="{FF2B5EF4-FFF2-40B4-BE49-F238E27FC236}">
                <a16:creationId xmlns:a16="http://schemas.microsoft.com/office/drawing/2014/main" xmlns="" id="{232286BA-2FA4-494C-A243-BC85BC67C9DF}"/>
              </a:ext>
            </a:extLst>
          </p:cNvPr>
          <p:cNvSpPr txBox="1">
            <a:spLocks/>
          </p:cNvSpPr>
          <p:nvPr/>
        </p:nvSpPr>
        <p:spPr>
          <a:xfrm>
            <a:off x="3530613" y="2502181"/>
            <a:ext cx="5096655" cy="1644447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342900" indent="-3429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70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indent="-457200">
              <a:spcBef>
                <a:spcPts val="600"/>
              </a:spcBef>
              <a:buSzPct val="100000"/>
              <a:buChar char="–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spcBef>
                <a:spcPts val="600"/>
              </a:spcBef>
              <a:buSzPct val="100000"/>
              <a:buChar char="»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6416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0988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5560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013200" indent="-355600">
              <a:spcBef>
                <a:spcPts val="600"/>
              </a:spcBef>
              <a:buSzPct val="100000"/>
              <a:buChar char="•"/>
              <a:defRPr sz="2800">
                <a:solidFill>
                  <a:srgbClr val="4A55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spcAft>
                <a:spcPts val="1000"/>
              </a:spcAft>
              <a:buNone/>
            </a:pPr>
            <a:r>
              <a:rPr lang="en-US" altLang="en-US" sz="2400" dirty="0">
                <a:solidFill>
                  <a:schemeClr val="bg1"/>
                </a:solidFill>
              </a:rPr>
              <a:t>These values only include working Millennials with accounts with a positive balance of  $1 or more.</a:t>
            </a:r>
          </a:p>
          <a:p>
            <a:pPr>
              <a:defRPr/>
            </a:pPr>
            <a:endParaRPr lang="en-US" dirty="0">
              <a:solidFill>
                <a:schemeClr val="accent2">
                  <a:lumMod val="90000"/>
                  <a:lumOff val="1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accent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7879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4A5558"/>
      </a:dk1>
      <a:lt1>
        <a:srgbClr val="FFFFFF"/>
      </a:lt1>
      <a:dk2>
        <a:srgbClr val="A7A7A7"/>
      </a:dk2>
      <a:lt2>
        <a:srgbClr val="535353"/>
      </a:lt2>
      <a:accent1>
        <a:srgbClr val="9F9E9C"/>
      </a:accent1>
      <a:accent2>
        <a:srgbClr val="005F48"/>
      </a:accent2>
      <a:accent3>
        <a:srgbClr val="8F8F8F"/>
      </a:accent3>
      <a:accent4>
        <a:srgbClr val="3F494B"/>
      </a:accent4>
      <a:accent5>
        <a:srgbClr val="CBCBCA"/>
      </a:accent5>
      <a:accent6>
        <a:srgbClr val="005641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9F9E9C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A5558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9F9E9C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A5558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F9E9C"/>
      </a:accent1>
      <a:accent2>
        <a:srgbClr val="005F48"/>
      </a:accent2>
      <a:accent3>
        <a:srgbClr val="8F8F8F"/>
      </a:accent3>
      <a:accent4>
        <a:srgbClr val="3F494B"/>
      </a:accent4>
      <a:accent5>
        <a:srgbClr val="CBCBCA"/>
      </a:accent5>
      <a:accent6>
        <a:srgbClr val="005641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9F9E9C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A5558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9F9E9C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4A5558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23363</TotalTime>
  <Words>731</Words>
  <Application>Microsoft Macintosh PowerPoint</Application>
  <PresentationFormat>On-screen Show (4:3)</PresentationFormat>
  <Paragraphs>127</Paragraphs>
  <Slides>25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Helvetica</vt:lpstr>
      <vt:lpstr>Helvetica Neue</vt:lpstr>
      <vt:lpstr>ＭＳ Ｐゴシック</vt:lpstr>
      <vt:lpstr>Arial</vt:lpstr>
      <vt:lpstr>Default</vt:lpstr>
      <vt:lpstr>PowerPoint Presentation</vt:lpstr>
      <vt:lpstr>Agenda</vt:lpstr>
      <vt:lpstr>Webinar Logistics</vt:lpstr>
      <vt:lpstr>Speakers</vt:lpstr>
      <vt:lpstr>Six Key Findings</vt:lpstr>
      <vt:lpstr>Six Key Findings</vt:lpstr>
      <vt:lpstr>Methodology</vt:lpstr>
      <vt:lpstr>2/3 Working Millennials and 4/5 Latinos Have Nothing Saved For Retirement </vt:lpstr>
      <vt:lpstr>Millennials with Retirement Accounts Have Median Balance of $19,100</vt:lpstr>
      <vt:lpstr>The Majority of Millennials with Retirement Savings Have Less Than $20,000 in Accounts</vt:lpstr>
      <vt:lpstr>Of Millennials Saving for Retirement, Just 14% Are on Track; Overall, Only 5% Are Saving Enough According to Expert Recommendations</vt:lpstr>
      <vt:lpstr>82.4% of Millennials Contribute Less than 6% of Income to Retirement Account</vt:lpstr>
      <vt:lpstr>2/3 Millennials Have Access to Plan,  But Only 1/3 Participate</vt:lpstr>
      <vt:lpstr>Eligibility to Participate in Employer’s Retirement Plan Is a High Bar for Millennials </vt:lpstr>
      <vt:lpstr>The Large Participation Gap Between Millennial Latinos &amp; Others Starts with Lower Access</vt:lpstr>
      <vt:lpstr>The Participation Gap Between Millennial Latinos &amp; Others Widens Due to Low Eligibility</vt:lpstr>
      <vt:lpstr>4 out of 10 of Millennials Cite Eligibility Requirements as Reason for Not Participating</vt:lpstr>
      <vt:lpstr>Millennials Employed As Part-Time Employees at Nearly Twice Rate of  Previous Generations</vt:lpstr>
      <vt:lpstr>More than Half Millennials Have One Year or Less of Tenure With Their Current Employer </vt:lpstr>
      <vt:lpstr>Millennials’ High Take-Up of Employer Plans Provides Hope That Savings Rates Will Improve</vt:lpstr>
      <vt:lpstr>Education Sector Leads The Top-Ten Industries Where Millennials Work</vt:lpstr>
      <vt:lpstr>Millennials in Public Safety, Health Care, Education Have Highest Access to Plans</vt:lpstr>
      <vt:lpstr>Seven Policy Recommendations to Improve Retirement Savings for Millennials</vt:lpstr>
      <vt:lpstr> 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Webinar December 4, 2014 12:00 PM ET  www.nirsonline.org</dc:title>
  <dc:subject/>
  <dc:creator>Admin</dc:creator>
  <cp:keywords/>
  <dc:description/>
  <cp:lastModifiedBy>Kelly Kenneally</cp:lastModifiedBy>
  <cp:revision>170</cp:revision>
  <cp:lastPrinted>2018-02-22T16:49:50Z</cp:lastPrinted>
  <dcterms:created xsi:type="dcterms:W3CDTF">2014-12-04T21:11:32Z</dcterms:created>
  <dcterms:modified xsi:type="dcterms:W3CDTF">2018-03-07T02:29:53Z</dcterms:modified>
  <cp:category/>
</cp:coreProperties>
</file>